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3" autoAdjust="0"/>
    <p:restoredTop sz="94660"/>
  </p:normalViewPr>
  <p:slideViewPr>
    <p:cSldViewPr snapToGrid="0">
      <p:cViewPr varScale="1">
        <p:scale>
          <a:sx n="86" d="100"/>
          <a:sy n="86" d="100"/>
        </p:scale>
        <p:origin x="37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1CC90-B731-427D-B5DA-DEC6A112F345}" type="datetimeFigureOut">
              <a:rPr lang="en-CA" smtClean="0"/>
              <a:t>2020-01-13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9BC2C-054C-4C71-9E4B-E5D26B7BF9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4388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3FEB-764F-4FAE-927D-BB27C884A4D4}" type="datetime1">
              <a:rPr lang="en-CA" smtClean="0"/>
              <a:t>2020-01-13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C44A6-B76F-46EF-8794-AE1F2F101D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6201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AFFA-4C36-484C-AD02-841B6065185E}" type="datetime1">
              <a:rPr lang="en-CA" smtClean="0"/>
              <a:t>2020-01-13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C44A6-B76F-46EF-8794-AE1F2F101D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9993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AB1BF-0978-4120-8EB6-56FACA080884}" type="datetime1">
              <a:rPr lang="en-CA" smtClean="0"/>
              <a:t>2020-01-13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C44A6-B76F-46EF-8794-AE1F2F101D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9402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26177-DEC5-4944-9CFB-A5A16ECFEC8A}" type="datetime1">
              <a:rPr lang="en-CA" smtClean="0"/>
              <a:t>2020-01-13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C44A6-B76F-46EF-8794-AE1F2F101DF5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7203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F7F0-1304-438A-B149-6D1AF604B7FB}" type="datetime1">
              <a:rPr lang="en-CA" smtClean="0"/>
              <a:t>2020-01-13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C44A6-B76F-46EF-8794-AE1F2F101D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6672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DE63-37FE-41E2-A220-1D4058E449F8}" type="datetime1">
              <a:rPr lang="en-CA" smtClean="0"/>
              <a:t>2020-01-13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C44A6-B76F-46EF-8794-AE1F2F101D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5342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4CF13-C4E5-4D50-9E05-1004C3403912}" type="datetime1">
              <a:rPr lang="en-CA" smtClean="0"/>
              <a:t>2020-01-13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C44A6-B76F-46EF-8794-AE1F2F101D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0042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D2B2-7AA3-46A3-BEDC-A5CE5FB22F9C}" type="datetime1">
              <a:rPr lang="en-CA" smtClean="0"/>
              <a:t>2020-01-13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C44A6-B76F-46EF-8794-AE1F2F101D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7752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EEF87-2410-492E-98FB-1EBA864BBFF8}" type="datetime1">
              <a:rPr lang="en-CA" smtClean="0"/>
              <a:t>2020-01-13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C44A6-B76F-46EF-8794-AE1F2F101D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091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3312" y="6405282"/>
            <a:ext cx="9764985" cy="282901"/>
          </a:xfrm>
        </p:spPr>
        <p:txBody>
          <a:bodyPr/>
          <a:lstStyle>
            <a:lvl1pPr>
              <a:defRPr sz="1400"/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C44A6-B76F-46EF-8794-AE1F2F101D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9788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C44A6-B76F-46EF-8794-AE1F2F101DF5}" type="slidenum">
              <a:rPr lang="en-CA" smtClean="0"/>
              <a:t>‹#›</a:t>
            </a:fld>
            <a:endParaRPr lang="en-C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C597E2C-D3E6-475D-A926-3A69714FB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3312" y="6405282"/>
            <a:ext cx="9764985" cy="282901"/>
          </a:xfrm>
        </p:spPr>
        <p:txBody>
          <a:bodyPr/>
          <a:lstStyle>
            <a:lvl1pPr>
              <a:defRPr sz="1400"/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58747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C44A6-B76F-46EF-8794-AE1F2F101DF5}" type="slidenum">
              <a:rPr lang="en-CA" smtClean="0"/>
              <a:t>‹#›</a:t>
            </a:fld>
            <a:endParaRPr lang="en-CA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C139909-41F7-4F07-8399-A3C64AE78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3312" y="6405282"/>
            <a:ext cx="9764985" cy="282901"/>
          </a:xfrm>
        </p:spPr>
        <p:txBody>
          <a:bodyPr/>
          <a:lstStyle>
            <a:lvl1pPr>
              <a:defRPr sz="1400"/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09759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C44A6-B76F-46EF-8794-AE1F2F101DF5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59258F1-C0D6-45D4-BC78-924D6AD13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3312" y="6405282"/>
            <a:ext cx="9764985" cy="282901"/>
          </a:xfrm>
        </p:spPr>
        <p:txBody>
          <a:bodyPr/>
          <a:lstStyle>
            <a:lvl1pPr>
              <a:defRPr sz="1400"/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0751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B6D48-EF94-42CE-A1E6-D1C91F639EFF}" type="datetime1">
              <a:rPr lang="en-CA" smtClean="0"/>
              <a:t>2020-01-13</a:t>
            </a:fld>
            <a:endParaRPr lang="en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C44A6-B76F-46EF-8794-AE1F2F101D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2262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32E3-6FD9-4633-B5A2-DAC38E63A5A3}" type="datetime1">
              <a:rPr lang="en-CA" smtClean="0"/>
              <a:t>2020-01-13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C44A6-B76F-46EF-8794-AE1F2F101D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9427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4536-4A4E-4FC2-90E8-BCA006394061}" type="datetime1">
              <a:rPr lang="en-CA" smtClean="0"/>
              <a:t>2020-01-13</a:t>
            </a:fld>
            <a:endParaRPr lang="en-C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C44A6-B76F-46EF-8794-AE1F2F101D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0704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DC87C-4AD4-489C-809B-9F8C9CE71657}" type="datetime1">
              <a:rPr lang="en-CA" smtClean="0"/>
              <a:t>2020-01-13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C44A6-B76F-46EF-8794-AE1F2F101D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6326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0B593FC-160C-48B7-BDE4-D0529C376197}" type="datetime1">
              <a:rPr lang="en-CA" smtClean="0"/>
              <a:t>2020-01-13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C44A6-B76F-46EF-8794-AE1F2F101D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15413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ffectiviology.com/appeal-to-nature-fallacy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20F33-86C1-4531-96FB-552D654B22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Introduction to Chemistry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889363-4560-40FA-9403-AED2AFFB13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2.1 (Concept 1)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F9EA05-0BB7-4590-9221-B31AC7E42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48754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33C37-0968-4AE7-ADE9-19DFEF215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wrong with this picture?</a:t>
            </a:r>
          </a:p>
        </p:txBody>
      </p:sp>
      <p:pic>
        <p:nvPicPr>
          <p:cNvPr id="1026" name="Picture 2" descr="Image result for chemical free">
            <a:extLst>
              <a:ext uri="{FF2B5EF4-FFF2-40B4-BE49-F238E27FC236}">
                <a16:creationId xmlns:a16="http://schemas.microsoft.com/office/drawing/2014/main" id="{781AFDCF-7FFA-46C0-8AD2-A061D73C5A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22" y="1633924"/>
            <a:ext cx="8203512" cy="461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1D64C44-6EE3-4C29-9A8D-370658DB4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8063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9F4AA-6E18-44D3-B032-E78512DF2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Discuss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DB493-6DDC-41EB-BB0C-E98E17AA7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/>
              <a:t>What is a chemical? Give examples.</a:t>
            </a:r>
          </a:p>
          <a:p>
            <a:r>
              <a:rPr lang="en-CA" sz="2800" dirty="0"/>
              <a:t>Are chemicals bad for us?</a:t>
            </a:r>
          </a:p>
          <a:p>
            <a:r>
              <a:rPr lang="en-CA" sz="2800" dirty="0"/>
              <a:t>Why/where/how might this misconception that chemicals are bad for us have arisen?</a:t>
            </a:r>
          </a:p>
          <a:p>
            <a:r>
              <a:rPr lang="en-CA" sz="2800" dirty="0"/>
              <a:t>If something is natural or organic, does that mean it is good for you or healthier?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B6245F-DA17-4E06-AD3E-A6C83A171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460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D4F73-6DFA-4530-8C7D-6521AAC0B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Appeal to Nature (not testable)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3233D-DDEC-4384-9DD9-7D8F436A6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CA" dirty="0"/>
              <a:t>An </a:t>
            </a:r>
            <a:r>
              <a:rPr lang="en-CA" i="1" dirty="0"/>
              <a:t>appeal to nature</a:t>
            </a:r>
            <a:r>
              <a:rPr lang="en-CA" dirty="0"/>
              <a:t> is an argument that claims that something is either good because it is considered ‘natural’, or bad because it is considered ‘unnatural’. (</a:t>
            </a:r>
            <a:r>
              <a:rPr lang="en-CA" dirty="0" err="1"/>
              <a:t>effectiviology</a:t>
            </a:r>
            <a:r>
              <a:rPr lang="en-CA" dirty="0"/>
              <a:t>)</a:t>
            </a:r>
          </a:p>
          <a:p>
            <a:r>
              <a:rPr lang="en-CA" dirty="0"/>
              <a:t>E.g. Herbal medicine is natural, so it is good for you.</a:t>
            </a:r>
          </a:p>
          <a:p>
            <a:r>
              <a:rPr lang="en-CA" dirty="0"/>
              <a:t>E.g. Antibiotics are unnatural, so they are bad for you.</a:t>
            </a:r>
          </a:p>
          <a:p>
            <a:r>
              <a:rPr lang="en-CA" dirty="0"/>
              <a:t>More reading: </a:t>
            </a:r>
            <a:r>
              <a:rPr lang="en-CA" dirty="0">
                <a:hlinkClick r:id="rId2"/>
              </a:rPr>
              <a:t>https://effectiviology.com/appeal-to-nature-fallacy/</a:t>
            </a:r>
            <a:r>
              <a:rPr lang="en-CA" dirty="0"/>
              <a:t>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E6A9AB-2CEC-4EEC-8880-F4AC4051C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4294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B7EEB-E610-4E81-93B4-724FBACBA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Textbook Stuff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49C09-E62F-48A9-A218-692B1F03C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dirty="0"/>
              <a:t>Read page 96 and take notes on the definitions of “chemical” and “matter” (and anything else interesting)</a:t>
            </a:r>
          </a:p>
          <a:p>
            <a:r>
              <a:rPr lang="en-CA" sz="2800" dirty="0"/>
              <a:t>Question in Figure 2.1 caption (point form ok).</a:t>
            </a:r>
          </a:p>
          <a:p>
            <a:r>
              <a:rPr lang="en-CA" sz="2800" dirty="0"/>
              <a:t>“Before you leave this page” questions 1 and 2.</a:t>
            </a:r>
          </a:p>
          <a:p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0D81B7-50D3-4BC9-8DE3-C8A1580A2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1812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B7EEB-E610-4E81-93B4-724FBACBA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452718"/>
            <a:ext cx="3978790" cy="1400530"/>
          </a:xfrm>
        </p:spPr>
        <p:txBody>
          <a:bodyPr>
            <a:normAutofit/>
          </a:bodyPr>
          <a:lstStyle/>
          <a:p>
            <a:r>
              <a:rPr lang="en-CA" dirty="0"/>
              <a:t>The Heart of the Matter </a:t>
            </a:r>
          </a:p>
        </p:txBody>
      </p:sp>
      <p:pic>
        <p:nvPicPr>
          <p:cNvPr id="2054" name="Picture 6" descr="Image result for dog">
            <a:extLst>
              <a:ext uri="{FF2B5EF4-FFF2-40B4-BE49-F238E27FC236}">
                <a16:creationId xmlns:a16="http://schemas.microsoft.com/office/drawing/2014/main" id="{7ACA7B6C-1889-4748-B7C6-E0C22DCE34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8" r="25989" b="2"/>
          <a:stretch/>
        </p:blipFill>
        <p:spPr bwMode="auto">
          <a:xfrm>
            <a:off x="5316657" y="10"/>
            <a:ext cx="3441773" cy="342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flame match">
            <a:extLst>
              <a:ext uri="{FF2B5EF4-FFF2-40B4-BE49-F238E27FC236}">
                <a16:creationId xmlns:a16="http://schemas.microsoft.com/office/drawing/2014/main" id="{33583FF3-1C61-4A32-AC14-F4F94F120D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7" r="5214"/>
          <a:stretch/>
        </p:blipFill>
        <p:spPr bwMode="auto">
          <a:xfrm>
            <a:off x="8758430" y="-1"/>
            <a:ext cx="3432031" cy="342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0AC755D1-6810-4A6E-AA7F-66C6207CA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49C09-E62F-48A9-A218-692B1F03C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" y="2052918"/>
            <a:ext cx="4455634" cy="4195481"/>
          </a:xfrm>
        </p:spPr>
        <p:txBody>
          <a:bodyPr>
            <a:normAutofit/>
          </a:bodyPr>
          <a:lstStyle/>
          <a:p>
            <a:r>
              <a:rPr lang="en-CA" sz="2800" dirty="0"/>
              <a:t>Share and critique your alternate definition of ‘matter’ with a partner.</a:t>
            </a:r>
          </a:p>
          <a:p>
            <a:r>
              <a:rPr lang="en-CA" sz="2800" dirty="0"/>
              <a:t>Which of the following pictures are considered matter? Which are not?</a:t>
            </a:r>
          </a:p>
        </p:txBody>
      </p:sp>
      <p:pic>
        <p:nvPicPr>
          <p:cNvPr id="2052" name="Picture 4" descr="Image result for food">
            <a:extLst>
              <a:ext uri="{FF2B5EF4-FFF2-40B4-BE49-F238E27FC236}">
                <a16:creationId xmlns:a16="http://schemas.microsoft.com/office/drawing/2014/main" id="{7573858C-640F-4C91-AEBD-906837651C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1" r="20297" b="2"/>
          <a:stretch/>
        </p:blipFill>
        <p:spPr bwMode="auto">
          <a:xfrm>
            <a:off x="5316657" y="3429460"/>
            <a:ext cx="3441773" cy="342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chemical">
            <a:extLst>
              <a:ext uri="{FF2B5EF4-FFF2-40B4-BE49-F238E27FC236}">
                <a16:creationId xmlns:a16="http://schemas.microsoft.com/office/drawing/2014/main" id="{125DE388-E72C-488D-AD14-FD7D04969A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00" r="36472"/>
          <a:stretch/>
        </p:blipFill>
        <p:spPr bwMode="auto">
          <a:xfrm>
            <a:off x="8758430" y="3428999"/>
            <a:ext cx="3432031" cy="342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9A31C91-B604-401B-BEB5-722892DE0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57609" y="0"/>
            <a:ext cx="0" cy="685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95BD14C-8CF1-4957-A54D-123A51E97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16657" y="3429000"/>
            <a:ext cx="687372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32031C-3DC8-4F8E-9976-F92EE1FCD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048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656EF-E804-43C8-A951-0FE13817E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Matter vs Chemical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45E83-4A7B-4201-8A8F-C73728ED3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/>
              <a:t>Matter: </a:t>
            </a:r>
          </a:p>
          <a:p>
            <a:pPr lvl="1"/>
            <a:r>
              <a:rPr lang="en-CA" dirty="0"/>
              <a:t>“anything that has mass and takes up space” (textbook)</a:t>
            </a:r>
          </a:p>
          <a:p>
            <a:pPr lvl="1"/>
            <a:r>
              <a:rPr lang="en-CA" dirty="0"/>
              <a:t>“any pure substance (an element) or any mixture (a solution, compound, or gas)” (</a:t>
            </a:r>
            <a:r>
              <a:rPr lang="en-CA" dirty="0" err="1"/>
              <a:t>thoughtco</a:t>
            </a:r>
            <a:r>
              <a:rPr lang="en-CA" dirty="0"/>
              <a:t>)</a:t>
            </a:r>
          </a:p>
          <a:p>
            <a:r>
              <a:rPr lang="en-CA" dirty="0"/>
              <a:t>Chemical: </a:t>
            </a:r>
          </a:p>
          <a:p>
            <a:pPr lvl="1"/>
            <a:r>
              <a:rPr lang="en-CA" dirty="0"/>
              <a:t>“certain substances or mixtures of substances…no specific scientific meaning…everything in the world that isn’t energy is a chemical or contains chemicals”</a:t>
            </a:r>
          </a:p>
          <a:p>
            <a:pPr lvl="1"/>
            <a:r>
              <a:rPr lang="en-CA" dirty="0"/>
              <a:t>“any substance consisting of matter…occur naturally and can be </a:t>
            </a:r>
            <a:r>
              <a:rPr lang="en-CA"/>
              <a:t>made artificially” </a:t>
            </a:r>
            <a:r>
              <a:rPr lang="en-CA" dirty="0"/>
              <a:t>(</a:t>
            </a:r>
            <a:r>
              <a:rPr lang="en-CA" dirty="0" err="1"/>
              <a:t>thoughtco</a:t>
            </a:r>
            <a:r>
              <a:rPr lang="en-CA" dirty="0"/>
              <a:t>)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90D16DE-0ADA-480D-B824-D6106512F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3312" y="6405282"/>
            <a:ext cx="9764985" cy="282901"/>
          </a:xfrm>
        </p:spPr>
        <p:txBody>
          <a:bodyPr/>
          <a:lstStyle>
            <a:lvl1pPr>
              <a:defRPr sz="1400"/>
            </a:lvl1pPr>
          </a:lstStyle>
          <a:p>
            <a:r>
              <a:rPr lang="en-CA" dirty="0"/>
              <a:t>https://www.thoughtco.com/what-is-a-chemical-604316</a:t>
            </a:r>
          </a:p>
        </p:txBody>
      </p:sp>
    </p:spTree>
    <p:extLst>
      <p:ext uri="{BB962C8B-B14F-4D97-AF65-F5344CB8AC3E}">
        <p14:creationId xmlns:p14="http://schemas.microsoft.com/office/powerpoint/2010/main" val="3615533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B7EEB-E610-4E81-93B4-724FBACBA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Heart of the Matter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49C09-E62F-48A9-A218-692B1F03C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5213082" cy="4195481"/>
          </a:xfrm>
        </p:spPr>
        <p:txBody>
          <a:bodyPr/>
          <a:lstStyle/>
          <a:p>
            <a:r>
              <a:rPr lang="en-CA" sz="2800" dirty="0"/>
              <a:t>Design at least one experimental set-up and procedure which can effectively determine whether something is considered matter or not. Be creative and practical! </a:t>
            </a:r>
          </a:p>
          <a:p>
            <a:endParaRPr lang="en-CA" dirty="0"/>
          </a:p>
        </p:txBody>
      </p:sp>
      <p:pic>
        <p:nvPicPr>
          <p:cNvPr id="4" name="Picture 3" descr="Image result for what's the matter joke chemistry">
            <a:extLst>
              <a:ext uri="{FF2B5EF4-FFF2-40B4-BE49-F238E27FC236}">
                <a16:creationId xmlns:a16="http://schemas.microsoft.com/office/drawing/2014/main" id="{E1F848F5-5DA9-447E-BB21-8035B1C6D3E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409" y="2091604"/>
            <a:ext cx="4752627" cy="35639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22DB536-5D9D-4B36-A0B1-7E3F7E24E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377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9757</TotalTime>
  <Words>353</Words>
  <Application>Microsoft Office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Ion</vt:lpstr>
      <vt:lpstr>Introduction to Chemistry</vt:lpstr>
      <vt:lpstr>What is wrong with this picture?</vt:lpstr>
      <vt:lpstr>Discuss</vt:lpstr>
      <vt:lpstr>Appeal to Nature (not testable)</vt:lpstr>
      <vt:lpstr>Textbook Stuff</vt:lpstr>
      <vt:lpstr>The Heart of the Matter </vt:lpstr>
      <vt:lpstr>Matter vs Chemical</vt:lpstr>
      <vt:lpstr>The Heart of the Matter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Au</dc:creator>
  <cp:lastModifiedBy>Linda Au</cp:lastModifiedBy>
  <cp:revision>11</cp:revision>
  <dcterms:created xsi:type="dcterms:W3CDTF">2019-01-08T14:33:48Z</dcterms:created>
  <dcterms:modified xsi:type="dcterms:W3CDTF">2020-01-15T00:54:34Z</dcterms:modified>
</cp:coreProperties>
</file>